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89" r:id="rId2"/>
    <p:sldId id="262" r:id="rId3"/>
    <p:sldId id="302" r:id="rId4"/>
    <p:sldId id="297" r:id="rId5"/>
    <p:sldId id="305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19"/>
    <p:restoredTop sz="84607" autoAdjust="0"/>
  </p:normalViewPr>
  <p:slideViewPr>
    <p:cSldViewPr snapToGrid="0" snapToObjects="1">
      <p:cViewPr varScale="1">
        <p:scale>
          <a:sx n="132" d="100"/>
          <a:sy n="132" d="100"/>
        </p:scale>
        <p:origin x="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alternative link-state IGP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1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Overview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IS-IS?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995073" cy="5399365"/>
          </a:xfrm>
        </p:spPr>
        <p:txBody>
          <a:bodyPr>
            <a:normAutofit/>
          </a:bodyPr>
          <a:lstStyle/>
          <a:p>
            <a:r>
              <a:rPr lang="en-US" dirty="0"/>
              <a:t>IS-IS is an IGP based on the SPF algorithm</a:t>
            </a:r>
          </a:p>
          <a:p>
            <a:pPr lvl="1"/>
            <a:r>
              <a:rPr lang="en-US" dirty="0"/>
              <a:t>Same algorithm as OSPF that also uses link-state information to make routing decisions</a:t>
            </a:r>
          </a:p>
          <a:p>
            <a:r>
              <a:rPr lang="en-US" dirty="0"/>
              <a:t>Developed for the OSI protocol suite to route ISO Connectionless Network Protocol (CLNP) packets</a:t>
            </a:r>
          </a:p>
          <a:p>
            <a:pPr lvl="1"/>
            <a:r>
              <a:rPr lang="en-US" dirty="0"/>
              <a:t>IP routing was added at a later time</a:t>
            </a:r>
          </a:p>
          <a:p>
            <a:pPr lvl="1"/>
            <a:r>
              <a:rPr lang="en-US" dirty="0"/>
              <a:t>IP routing addition developed as “integrated ISIS”</a:t>
            </a:r>
          </a:p>
          <a:p>
            <a:r>
              <a:rPr lang="en-US" dirty="0"/>
              <a:t>Defined in ISO/IEC 10589</a:t>
            </a:r>
          </a:p>
          <a:p>
            <a:pPr lvl="1"/>
            <a:r>
              <a:rPr lang="en-US" dirty="0"/>
              <a:t>And RFCs 1142, 1195 and 2763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87C55-3B15-165B-714B-D18C73FD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433" y="601556"/>
            <a:ext cx="3196791" cy="60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IS-IS Terms and Concepts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80547" cy="4547528"/>
          </a:xfrm>
        </p:spPr>
        <p:txBody>
          <a:bodyPr>
            <a:normAutofit/>
          </a:bodyPr>
          <a:lstStyle/>
          <a:p>
            <a:r>
              <a:rPr lang="en-US" dirty="0"/>
              <a:t>A continuous IS-IS network is described as a single autonomous system</a:t>
            </a:r>
          </a:p>
          <a:p>
            <a:r>
              <a:rPr lang="en-US" dirty="0"/>
              <a:t>IS-IS networks contain End Systems, Intermediate Systems and Protocol Data Units</a:t>
            </a:r>
          </a:p>
          <a:p>
            <a:pPr lvl="1"/>
            <a:r>
              <a:rPr lang="en-US" dirty="0"/>
              <a:t>An End System (ES) is a host end device that sends or receives packets</a:t>
            </a:r>
          </a:p>
          <a:p>
            <a:pPr lvl="1"/>
            <a:r>
              <a:rPr lang="en-US" dirty="0"/>
              <a:t>An Intermediate System (IS) is a router that can send or receive packets and also relay/forward packets</a:t>
            </a:r>
          </a:p>
          <a:p>
            <a:pPr lvl="1"/>
            <a:r>
              <a:rPr lang="en-US" dirty="0"/>
              <a:t>A Protocol Data Unit (PDU) is the data unit used by IS-IS speaking routers to exchange information</a:t>
            </a:r>
          </a:p>
          <a:p>
            <a:r>
              <a:rPr lang="en-US" dirty="0"/>
              <a:t>Like OSPF, IS-IS also has a concept of ‘areas’</a:t>
            </a:r>
          </a:p>
          <a:p>
            <a:pPr lvl="1"/>
            <a:r>
              <a:rPr lang="en-US" dirty="0"/>
              <a:t>Unlike OSPF, an IS-IS router is wholly within a single area, links separate areas rather than routers.</a:t>
            </a:r>
          </a:p>
          <a:p>
            <a:r>
              <a:rPr lang="en-US" dirty="0"/>
              <a:t>IS-IS organizes routers into Level 1 (L1) and Level 2 (L2) functionality</a:t>
            </a:r>
          </a:p>
          <a:p>
            <a:pPr lvl="1"/>
            <a:r>
              <a:rPr lang="en-US" dirty="0"/>
              <a:t>Only Level 2 adjacencies may cross area boundaries</a:t>
            </a:r>
          </a:p>
          <a:p>
            <a:pPr lvl="1"/>
            <a:r>
              <a:rPr lang="en-US" dirty="0"/>
              <a:t>Level 2 routers are considered </a:t>
            </a:r>
            <a:r>
              <a:rPr lang="en-US" i="1" dirty="0"/>
              <a:t>backbone</a:t>
            </a:r>
            <a:r>
              <a:rPr lang="en-US" dirty="0"/>
              <a:t> routers</a:t>
            </a:r>
          </a:p>
          <a:p>
            <a:r>
              <a:rPr lang="en-US" dirty="0"/>
              <a:t>IS-IS also has the concept of a Designated Router (DR) which performs the same functions as a DR in OSPF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IS-IS exchanges information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5995073" cy="4269440"/>
          </a:xfrm>
        </p:spPr>
        <p:txBody>
          <a:bodyPr>
            <a:normAutofit/>
          </a:bodyPr>
          <a:lstStyle/>
          <a:p>
            <a:r>
              <a:rPr lang="en-US" dirty="0"/>
              <a:t>IS-IS speaking routers exchange link-state PDUs</a:t>
            </a:r>
          </a:p>
          <a:p>
            <a:pPr lvl="1"/>
            <a:r>
              <a:rPr lang="en-US" dirty="0"/>
              <a:t>An IS-IS PDU is similar in concept to an OSPF LSA/LSU packet</a:t>
            </a:r>
          </a:p>
          <a:p>
            <a:pPr lvl="1"/>
            <a:r>
              <a:rPr lang="en-US" dirty="0"/>
              <a:t>IS-IS PDUs are </a:t>
            </a:r>
            <a:r>
              <a:rPr lang="en-US" i="1" dirty="0"/>
              <a:t>not</a:t>
            </a:r>
            <a:r>
              <a:rPr lang="en-US" dirty="0"/>
              <a:t> IP packets, they </a:t>
            </a:r>
            <a:r>
              <a:rPr lang="en-US" i="1" dirty="0"/>
              <a:t>are</a:t>
            </a:r>
            <a:r>
              <a:rPr lang="en-US" dirty="0"/>
              <a:t> the layer 2 protocol used to exchange information</a:t>
            </a:r>
          </a:p>
          <a:p>
            <a:r>
              <a:rPr lang="en-US" dirty="0"/>
              <a:t>IS-IS PDUs were developed with Type, Length and Value (TLV) fields to allow for future protocol extensions</a:t>
            </a:r>
          </a:p>
          <a:p>
            <a:pPr lvl="1"/>
            <a:r>
              <a:rPr lang="en-US" dirty="0"/>
              <a:t>IP reachability information is exchange through the development of a TLV field to support the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31693-CDE9-42DB-43B4-D4E39396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28" y="1377816"/>
            <a:ext cx="2819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1E5F2-88A7-21AF-C9BD-AB96012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06" y="3738390"/>
            <a:ext cx="6052826" cy="301010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IS-IS and OSPF Similarities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2491064"/>
          </a:xfrm>
        </p:spPr>
        <p:txBody>
          <a:bodyPr>
            <a:normAutofit/>
          </a:bodyPr>
          <a:lstStyle/>
          <a:p>
            <a:r>
              <a:rPr lang="en-US" dirty="0"/>
              <a:t>Both protocols:</a:t>
            </a:r>
          </a:p>
          <a:p>
            <a:pPr lvl="1"/>
            <a:r>
              <a:rPr lang="en-US" dirty="0"/>
              <a:t>Are link-state IGPs</a:t>
            </a:r>
          </a:p>
          <a:p>
            <a:pPr lvl="2"/>
            <a:r>
              <a:rPr lang="en-US" dirty="0"/>
              <a:t>Both use Dijkstra’s algorithm</a:t>
            </a:r>
          </a:p>
          <a:p>
            <a:pPr lvl="1"/>
            <a:r>
              <a:rPr lang="en-US" dirty="0"/>
              <a:t>Use ’hello’ packets to form adjacencies</a:t>
            </a:r>
          </a:p>
          <a:p>
            <a:pPr lvl="1"/>
            <a:r>
              <a:rPr lang="en-US" dirty="0"/>
              <a:t>Use a 2-level hierarchical architecture</a:t>
            </a:r>
          </a:p>
          <a:p>
            <a:pPr lvl="1"/>
            <a:r>
              <a:rPr lang="en-US" dirty="0"/>
              <a:t>Have a node role of elected Designated Router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2B982-E046-A090-AD49-2AB05C0B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985" y="1612086"/>
            <a:ext cx="2654185" cy="49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A36A0E6C-2A99-4CA3-9D19-6A0367B76FF2}"/>
</file>

<file path=customXml/itemProps2.xml><?xml version="1.0" encoding="utf-8"?>
<ds:datastoreItem xmlns:ds="http://schemas.openxmlformats.org/officeDocument/2006/customXml" ds:itemID="{86A42794-188D-437B-AC85-2490A58DE720}"/>
</file>

<file path=customXml/itemProps3.xml><?xml version="1.0" encoding="utf-8"?>
<ds:datastoreItem xmlns:ds="http://schemas.openxmlformats.org/officeDocument/2006/customXml" ds:itemID="{CE8D718B-09E6-4E78-BCC7-0CF6D6F5F93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12059</TotalTime>
  <Words>374</Words>
  <Application>Microsoft Macintosh PowerPoint</Application>
  <PresentationFormat>Widescreen</PresentationFormat>
  <Paragraphs>45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Overview</vt:lpstr>
      <vt:lpstr>What is IS-IS?</vt:lpstr>
      <vt:lpstr>IS-IS Terms and Concepts</vt:lpstr>
      <vt:lpstr>How IS-IS exchanges information</vt:lpstr>
      <vt:lpstr>IS-IS and OSPF Similarities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108</cp:revision>
  <dcterms:created xsi:type="dcterms:W3CDTF">2019-02-27T16:42:59Z</dcterms:created>
  <dcterms:modified xsi:type="dcterms:W3CDTF">2023-01-28T15:28:12Z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